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78" r:id="rId4"/>
    <p:sldId id="277" r:id="rId5"/>
    <p:sldId id="269" r:id="rId6"/>
    <p:sldId id="270" r:id="rId7"/>
    <p:sldId id="271" r:id="rId8"/>
    <p:sldId id="272" r:id="rId9"/>
    <p:sldId id="267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4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2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8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70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3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90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7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29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31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85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14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1815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98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9258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2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217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3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5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8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1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F88BA-D335-46FB-9E90-628B665742A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70CA63-846F-47A5-AD77-CA71FC20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5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5009" y="1584101"/>
            <a:ext cx="86932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Cultivate an </a:t>
            </a:r>
            <a:r>
              <a:rPr lang="en-US" sz="4400" dirty="0" smtClean="0"/>
              <a:t>organizational </a:t>
            </a:r>
            <a:r>
              <a:rPr lang="en-US" sz="4400" dirty="0"/>
              <a:t>culture that can equip </a:t>
            </a:r>
            <a:r>
              <a:rPr lang="en-US" sz="4400" dirty="0" smtClean="0"/>
              <a:t>staff </a:t>
            </a:r>
            <a:r>
              <a:rPr lang="en-US" sz="4400" dirty="0"/>
              <a:t>with the </a:t>
            </a:r>
            <a:r>
              <a:rPr lang="en-US" sz="4400" dirty="0" smtClean="0"/>
              <a:t>skills </a:t>
            </a:r>
            <a:r>
              <a:rPr lang="en-US" sz="4400" dirty="0"/>
              <a:t>to </a:t>
            </a:r>
            <a:r>
              <a:rPr lang="en-US" sz="4400" dirty="0" smtClean="0"/>
              <a:t>provide new areas of library services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49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186" y="656823"/>
            <a:ext cx="7405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Measures of Success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3616" y="2869843"/>
            <a:ext cx="112067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Staff retention: 80% after one year</a:t>
            </a:r>
          </a:p>
          <a:p>
            <a:r>
              <a:rPr lang="en-US" sz="3600" dirty="0"/>
              <a:t>2. Number of staff development training hours</a:t>
            </a:r>
          </a:p>
          <a:p>
            <a:r>
              <a:rPr lang="en-US" sz="3600" dirty="0"/>
              <a:t>3. Anonymous employee surveys</a:t>
            </a:r>
          </a:p>
          <a:p>
            <a:r>
              <a:rPr lang="en-US" sz="3600" dirty="0"/>
              <a:t>4. Number of Fun </a:t>
            </a:r>
            <a:r>
              <a:rPr lang="en-US" sz="3600" dirty="0" smtClean="0"/>
              <a:t>Cafes</a:t>
            </a:r>
            <a:endParaRPr lang="en-US" sz="3600" dirty="0"/>
          </a:p>
          <a:p>
            <a:endParaRPr lang="en-US" sz="3600" dirty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788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1976" y="365125"/>
            <a:ext cx="10097038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What do we mean by </a:t>
            </a:r>
            <a:r>
              <a:rPr lang="en-US" b="1" dirty="0" smtClean="0">
                <a:solidFill>
                  <a:prstClr val="black"/>
                </a:solidFill>
              </a:rPr>
              <a:t>organizational </a:t>
            </a:r>
            <a:r>
              <a:rPr lang="en-US" b="1" dirty="0">
                <a:solidFill>
                  <a:prstClr val="black"/>
                </a:solidFill>
              </a:rPr>
              <a:t>culture?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1976" y="1825625"/>
            <a:ext cx="98394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Organizational Culture </a:t>
            </a:r>
            <a:r>
              <a:rPr lang="en-US" sz="4000" dirty="0" smtClean="0"/>
              <a:t>is a system of shared assumptions, values, and beliefs, which governs how people behave to solve problems of </a:t>
            </a:r>
            <a:r>
              <a:rPr lang="en-US" sz="4000" i="1" dirty="0" smtClean="0">
                <a:solidFill>
                  <a:srgbClr val="C00000"/>
                </a:solidFill>
              </a:rPr>
              <a:t>external adaptation</a:t>
            </a:r>
            <a:r>
              <a:rPr lang="en-US" sz="4000" dirty="0" smtClean="0"/>
              <a:t> and </a:t>
            </a:r>
            <a:r>
              <a:rPr lang="en-US" sz="4000" i="1" dirty="0" smtClean="0">
                <a:solidFill>
                  <a:srgbClr val="C00000"/>
                </a:solidFill>
              </a:rPr>
              <a:t>internal integration </a:t>
            </a:r>
            <a:r>
              <a:rPr lang="en-US" sz="4000" dirty="0" smtClean="0"/>
              <a:t>in the organization.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983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77" y="0"/>
            <a:ext cx="1117886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Vision for the future</a:t>
            </a:r>
          </a:p>
          <a:p>
            <a:endParaRPr lang="en-US" sz="1000" dirty="0"/>
          </a:p>
          <a:p>
            <a:pPr algn="ctr"/>
            <a:r>
              <a:rPr lang="en-US" sz="2800" dirty="0"/>
              <a:t>Goal: a library without books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We will create a new library built around open access, research data management, digital humanities, student engagement and experience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The loss of the collection is an opportunity to move forward fast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We need to be proactive and reach out to  librarians across the country; to our faculty in scholarship; to our students  to create new experiences.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Internally, we should encourage teamwork and engage the staff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Our library will not have books</a:t>
            </a:r>
          </a:p>
        </p:txBody>
      </p:sp>
    </p:spTree>
    <p:extLst>
      <p:ext uri="{BB962C8B-B14F-4D97-AF65-F5344CB8AC3E}">
        <p14:creationId xmlns:p14="http://schemas.microsoft.com/office/powerpoint/2010/main" val="22117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peting values framework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642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8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185" y="656823"/>
            <a:ext cx="6272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Create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873616" y="2869843"/>
            <a:ext cx="102150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New </a:t>
            </a:r>
            <a:r>
              <a:rPr lang="en-US" sz="3600" dirty="0" err="1"/>
              <a:t>Behavioural</a:t>
            </a:r>
            <a:r>
              <a:rPr lang="en-US" sz="3600" dirty="0"/>
              <a:t> Competencies Framework</a:t>
            </a:r>
          </a:p>
          <a:p>
            <a:r>
              <a:rPr lang="en-US" sz="3600" dirty="0"/>
              <a:t>2. New Performance Review System</a:t>
            </a:r>
          </a:p>
          <a:p>
            <a:r>
              <a:rPr lang="en-US" sz="3600" dirty="0"/>
              <a:t>3. Celebrating </a:t>
            </a:r>
            <a:r>
              <a:rPr lang="en-US" sz="3600" dirty="0" smtClean="0"/>
              <a:t>Success </a:t>
            </a:r>
            <a:r>
              <a:rPr lang="en-US" sz="3600" dirty="0"/>
              <a:t>(fast, </a:t>
            </a:r>
            <a:r>
              <a:rPr lang="en-US" sz="3600" dirty="0" smtClean="0"/>
              <a:t>new, </a:t>
            </a:r>
            <a:r>
              <a:rPr lang="en-US" sz="3600" dirty="0"/>
              <a:t>positive)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739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185" y="656823"/>
            <a:ext cx="458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Collaborate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3616" y="2869843"/>
            <a:ext cx="107688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Library Connect – Internal Wiki for new ideas</a:t>
            </a:r>
          </a:p>
          <a:p>
            <a:r>
              <a:rPr lang="en-US" sz="3600" dirty="0"/>
              <a:t>2. New Disaster Management Group (other libraries)</a:t>
            </a:r>
          </a:p>
          <a:p>
            <a:r>
              <a:rPr lang="en-US" sz="3600" dirty="0"/>
              <a:t>3. Beyond Libraries – New Museum Conservation Project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2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186" y="656823"/>
            <a:ext cx="2472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Control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3616" y="2869843"/>
            <a:ext cx="112067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New Structure – for innovative library roles </a:t>
            </a:r>
          </a:p>
          <a:p>
            <a:r>
              <a:rPr lang="en-US" sz="3600" dirty="0"/>
              <a:t>2. Guidelines – </a:t>
            </a:r>
            <a:r>
              <a:rPr lang="en-US" sz="3600" dirty="0" smtClean="0"/>
              <a:t>set up</a:t>
            </a:r>
            <a:r>
              <a:rPr lang="en-US" sz="3600" dirty="0" smtClean="0"/>
              <a:t> rules and policies </a:t>
            </a:r>
          </a:p>
          <a:p>
            <a:r>
              <a:rPr lang="en-US" sz="3600" dirty="0" smtClean="0"/>
              <a:t>3</a:t>
            </a:r>
            <a:r>
              <a:rPr lang="en-US" sz="3600" dirty="0"/>
              <a:t>. Milestones </a:t>
            </a:r>
            <a:r>
              <a:rPr lang="en-US" sz="3600" dirty="0" smtClean="0">
                <a:sym typeface="Wingdings" panose="05000000000000000000" pitchFamily="2" charset="2"/>
              </a:rPr>
              <a:t></a:t>
            </a:r>
            <a:r>
              <a:rPr lang="en-US" sz="3600" dirty="0" smtClean="0"/>
              <a:t> achieve timeline </a:t>
            </a:r>
            <a:r>
              <a:rPr lang="en-US" sz="3600" dirty="0" smtClean="0">
                <a:sym typeface="Wingdings" panose="05000000000000000000" pitchFamily="2" charset="2"/>
              </a:rPr>
              <a:t> </a:t>
            </a:r>
            <a:r>
              <a:rPr lang="en-US" sz="3600" dirty="0" smtClean="0"/>
              <a:t>celebration</a:t>
            </a:r>
            <a:endParaRPr lang="en-US" sz="3600" dirty="0"/>
          </a:p>
          <a:p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69702" y="1578667"/>
            <a:ext cx="598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(Do things right)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60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186" y="656823"/>
            <a:ext cx="34515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Compete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3616" y="2869843"/>
            <a:ext cx="112067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</a:t>
            </a:r>
            <a:r>
              <a:rPr lang="en-US" sz="3600" dirty="0"/>
              <a:t>Change – </a:t>
            </a:r>
            <a:r>
              <a:rPr lang="en-US" sz="3600" dirty="0" smtClean="0"/>
              <a:t>incremental and ongoing</a:t>
            </a:r>
            <a:endParaRPr lang="en-US" sz="3600" dirty="0"/>
          </a:p>
          <a:p>
            <a:r>
              <a:rPr lang="en-US" sz="3600" dirty="0"/>
              <a:t>2. Identify Best Practice – other libraries in country</a:t>
            </a:r>
          </a:p>
          <a:p>
            <a:r>
              <a:rPr lang="en-US" sz="3600" dirty="0"/>
              <a:t>3. </a:t>
            </a:r>
            <a:r>
              <a:rPr lang="en-US" sz="3600" dirty="0" smtClean="0"/>
              <a:t>Implement </a:t>
            </a:r>
            <a:r>
              <a:rPr lang="en-US" sz="3600" dirty="0"/>
              <a:t>in first six </a:t>
            </a:r>
            <a:r>
              <a:rPr lang="en-US" sz="3600" dirty="0" smtClean="0"/>
              <a:t>months, e.g. </a:t>
            </a:r>
            <a:r>
              <a:rPr lang="en-US" sz="3600" dirty="0"/>
              <a:t>fundraising campaign</a:t>
            </a:r>
          </a:p>
          <a:p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69702" y="1578667"/>
            <a:ext cx="598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(Do things fast)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31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186" y="656823"/>
            <a:ext cx="7405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Resource Implications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3616" y="2869843"/>
            <a:ext cx="112067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</a:t>
            </a:r>
            <a:r>
              <a:rPr lang="en-US" altLang="zh-HK" sz="3600" dirty="0"/>
              <a:t>5% of library budget reserved for staff development</a:t>
            </a:r>
            <a:endParaRPr lang="en-US" sz="3600" dirty="0"/>
          </a:p>
          <a:p>
            <a:r>
              <a:rPr lang="en-US" sz="3600" dirty="0"/>
              <a:t>2. Training courses</a:t>
            </a:r>
          </a:p>
          <a:p>
            <a:r>
              <a:rPr lang="en-US" sz="3600" dirty="0"/>
              <a:t>3. Time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43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319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Trebuchet MS</vt:lpstr>
      <vt:lpstr>Wingdings</vt:lpstr>
      <vt:lpstr>Wingdings 3</vt:lpstr>
      <vt:lpstr>Office Theme</vt:lpstr>
      <vt:lpstr>Facet</vt:lpstr>
      <vt:lpstr>PowerPoint Presentation</vt:lpstr>
      <vt:lpstr>What do we mean by organizational culture?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nbkw07e-gen</dc:creator>
  <cp:lastModifiedBy>nbkw07e-gen</cp:lastModifiedBy>
  <cp:revision>29</cp:revision>
  <dcterms:created xsi:type="dcterms:W3CDTF">2018-04-14T08:08:33Z</dcterms:created>
  <dcterms:modified xsi:type="dcterms:W3CDTF">2018-04-16T06:24:15Z</dcterms:modified>
</cp:coreProperties>
</file>