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9" r:id="rId3"/>
    <p:sldId id="278" r:id="rId4"/>
    <p:sldId id="277" r:id="rId5"/>
    <p:sldId id="269" r:id="rId6"/>
    <p:sldId id="270" r:id="rId7"/>
    <p:sldId id="271" r:id="rId8"/>
    <p:sldId id="272" r:id="rId9"/>
    <p:sldId id="267" r:id="rId10"/>
    <p:sldId id="273" r:id="rId11"/>
    <p:sldId id="27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456" autoAdjust="0"/>
    <p:restoredTop sz="94660"/>
  </p:normalViewPr>
  <p:slideViewPr>
    <p:cSldViewPr snapToGrid="0">
      <p:cViewPr varScale="1">
        <p:scale>
          <a:sx n="74" d="100"/>
          <a:sy n="74" d="100"/>
        </p:scale>
        <p:origin x="4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F88BA-D335-46FB-9E90-628B665742A5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0CA63-846F-47A5-AD77-CA71FC20C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543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F88BA-D335-46FB-9E90-628B665742A5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0CA63-846F-47A5-AD77-CA71FC20C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554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F88BA-D335-46FB-9E90-628B665742A5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0CA63-846F-47A5-AD77-CA71FC20C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8201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F88BA-D335-46FB-9E90-628B665742A5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0CA63-846F-47A5-AD77-CA71FC20C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5831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F88BA-D335-46FB-9E90-628B665742A5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0CA63-846F-47A5-AD77-CA71FC20C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0703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F88BA-D335-46FB-9E90-628B665742A5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0CA63-846F-47A5-AD77-CA71FC20C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6329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F88BA-D335-46FB-9E90-628B665742A5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0CA63-846F-47A5-AD77-CA71FC20C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9908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F88BA-D335-46FB-9E90-628B665742A5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0CA63-846F-47A5-AD77-CA71FC20C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173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F88BA-D335-46FB-9E90-628B665742A5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0CA63-846F-47A5-AD77-CA71FC20C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291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F88BA-D335-46FB-9E90-628B665742A5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0CA63-846F-47A5-AD77-CA71FC20C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3315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F88BA-D335-46FB-9E90-628B665742A5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0CA63-846F-47A5-AD77-CA71FC20C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327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F88BA-D335-46FB-9E90-628B665742A5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0CA63-846F-47A5-AD77-CA71FC20C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9850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F88BA-D335-46FB-9E90-628B665742A5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0CA63-846F-47A5-AD77-CA71FC20C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040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F88BA-D335-46FB-9E90-628B665742A5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0CA63-846F-47A5-AD77-CA71FC20C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9142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F88BA-D335-46FB-9E90-628B665742A5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0CA63-846F-47A5-AD77-CA71FC20CEC0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1181520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F88BA-D335-46FB-9E90-628B665742A5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0CA63-846F-47A5-AD77-CA71FC20C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09807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F88BA-D335-46FB-9E90-628B665742A5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0CA63-846F-47A5-AD77-CA71FC20CEC0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8925830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F88BA-D335-46FB-9E90-628B665742A5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0CA63-846F-47A5-AD77-CA71FC20C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26208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F88BA-D335-46FB-9E90-628B665742A5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0CA63-846F-47A5-AD77-CA71FC20C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62172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F88BA-D335-46FB-9E90-628B665742A5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0CA63-846F-47A5-AD77-CA71FC20C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530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F88BA-D335-46FB-9E90-628B665742A5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0CA63-846F-47A5-AD77-CA71FC20C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754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F88BA-D335-46FB-9E90-628B665742A5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0CA63-846F-47A5-AD77-CA71FC20C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583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F88BA-D335-46FB-9E90-628B665742A5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0CA63-846F-47A5-AD77-CA71FC20C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669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F88BA-D335-46FB-9E90-628B665742A5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0CA63-846F-47A5-AD77-CA71FC20C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5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F88BA-D335-46FB-9E90-628B665742A5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0CA63-846F-47A5-AD77-CA71FC20C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80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F88BA-D335-46FB-9E90-628B665742A5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0CA63-846F-47A5-AD77-CA71FC20C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76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F88BA-D335-46FB-9E90-628B665742A5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0CA63-846F-47A5-AD77-CA71FC20C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52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EF88BA-D335-46FB-9E90-628B665742A5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70CA63-846F-47A5-AD77-CA71FC20C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318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EF88BA-D335-46FB-9E90-628B665742A5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B70CA63-846F-47A5-AD77-CA71FC20C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553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75009" y="1584101"/>
            <a:ext cx="8693239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/>
              <a:t>Cultivate an </a:t>
            </a:r>
            <a:r>
              <a:rPr lang="en-US" sz="4400" dirty="0" smtClean="0"/>
              <a:t>organizational </a:t>
            </a:r>
            <a:r>
              <a:rPr lang="en-US" sz="4400" dirty="0"/>
              <a:t>culture that can equip </a:t>
            </a:r>
            <a:r>
              <a:rPr lang="en-US" sz="4400" dirty="0" smtClean="0"/>
              <a:t>staff </a:t>
            </a:r>
            <a:r>
              <a:rPr lang="en-US" sz="4400" dirty="0"/>
              <a:t>with the </a:t>
            </a:r>
            <a:r>
              <a:rPr lang="en-US" sz="4400" dirty="0" smtClean="0"/>
              <a:t>skills </a:t>
            </a:r>
            <a:r>
              <a:rPr lang="en-US" sz="4400" dirty="0"/>
              <a:t>to </a:t>
            </a:r>
            <a:r>
              <a:rPr lang="en-US" sz="4400" dirty="0" smtClean="0"/>
              <a:t>provide new areas of library services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97494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8186" y="656823"/>
            <a:ext cx="74053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/>
              <a:t>Measures of Success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73616" y="2869843"/>
            <a:ext cx="1120676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1. Staff retention: 80% after one year</a:t>
            </a:r>
          </a:p>
          <a:p>
            <a:r>
              <a:rPr lang="en-US" sz="3600" dirty="0"/>
              <a:t>2. Number of staff development training hours</a:t>
            </a:r>
          </a:p>
          <a:p>
            <a:r>
              <a:rPr lang="en-US" sz="3600" dirty="0"/>
              <a:t>3. Anonymous employee surveys</a:t>
            </a:r>
          </a:p>
          <a:p>
            <a:r>
              <a:rPr lang="en-US" sz="3600" dirty="0"/>
              <a:t>4. Number of Fun </a:t>
            </a:r>
            <a:r>
              <a:rPr lang="en-US" sz="3600" dirty="0" smtClean="0"/>
              <a:t>Cafes</a:t>
            </a:r>
            <a:endParaRPr lang="en-US" sz="3600" dirty="0"/>
          </a:p>
          <a:p>
            <a:endParaRPr lang="en-US" sz="3600" dirty="0"/>
          </a:p>
          <a:p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578806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71976" y="365125"/>
            <a:ext cx="10097038" cy="13255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prstClr val="black"/>
                </a:solidFill>
              </a:rPr>
              <a:t>What do we mean by </a:t>
            </a:r>
            <a:r>
              <a:rPr lang="en-US" b="1" dirty="0" smtClean="0">
                <a:solidFill>
                  <a:prstClr val="black"/>
                </a:solidFill>
              </a:rPr>
              <a:t>organizational </a:t>
            </a:r>
            <a:r>
              <a:rPr lang="en-US" b="1" dirty="0">
                <a:solidFill>
                  <a:prstClr val="black"/>
                </a:solidFill>
              </a:rPr>
              <a:t>culture? 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71976" y="1825625"/>
            <a:ext cx="983946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 smtClean="0"/>
              <a:t>Organizational Culture </a:t>
            </a:r>
            <a:r>
              <a:rPr lang="en-US" sz="4000" dirty="0" smtClean="0"/>
              <a:t>is a system of shared assumptions, values, and beliefs, which governs how people behave to solve problems of </a:t>
            </a:r>
            <a:r>
              <a:rPr lang="en-US" sz="4000" i="1" dirty="0" smtClean="0">
                <a:solidFill>
                  <a:srgbClr val="C00000"/>
                </a:solidFill>
              </a:rPr>
              <a:t>external adaptation</a:t>
            </a:r>
            <a:r>
              <a:rPr lang="en-US" sz="4000" dirty="0" smtClean="0"/>
              <a:t> and </a:t>
            </a:r>
            <a:r>
              <a:rPr lang="en-US" sz="4000" i="1" dirty="0" smtClean="0">
                <a:solidFill>
                  <a:srgbClr val="C00000"/>
                </a:solidFill>
              </a:rPr>
              <a:t>internal integration </a:t>
            </a:r>
            <a:r>
              <a:rPr lang="en-US" sz="4000" dirty="0" smtClean="0"/>
              <a:t>in the organization.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619833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2277" y="0"/>
            <a:ext cx="11178862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/>
              <a:t>Vision for the future</a:t>
            </a:r>
          </a:p>
          <a:p>
            <a:endParaRPr lang="en-US" sz="1000" dirty="0"/>
          </a:p>
          <a:p>
            <a:pPr algn="ctr"/>
            <a:r>
              <a:rPr lang="en-US" sz="2800" dirty="0"/>
              <a:t>Goal: a library without books</a:t>
            </a:r>
          </a:p>
          <a:p>
            <a:pPr algn="ctr"/>
            <a:endParaRPr lang="en-US" sz="2800" dirty="0"/>
          </a:p>
          <a:p>
            <a:pPr algn="ctr"/>
            <a:r>
              <a:rPr lang="en-US" sz="2800" dirty="0"/>
              <a:t>We will create a new library built around open access, research data management, digital humanities, student engagement and experience</a:t>
            </a:r>
          </a:p>
          <a:p>
            <a:pPr algn="ctr"/>
            <a:endParaRPr lang="en-US" sz="2800" dirty="0"/>
          </a:p>
          <a:p>
            <a:pPr algn="ctr"/>
            <a:r>
              <a:rPr lang="en-US" sz="2800" dirty="0"/>
              <a:t>The loss of the collection is an opportunity to move forward fast</a:t>
            </a:r>
          </a:p>
          <a:p>
            <a:pPr algn="ctr"/>
            <a:endParaRPr lang="en-US" sz="2800" dirty="0"/>
          </a:p>
          <a:p>
            <a:pPr algn="ctr"/>
            <a:r>
              <a:rPr lang="en-US" sz="2800" dirty="0"/>
              <a:t>We need to be proactive and reach out to  librarians across the country; to our faculty in scholarship; to our students  to create new experiences.</a:t>
            </a:r>
          </a:p>
          <a:p>
            <a:pPr algn="ctr"/>
            <a:endParaRPr lang="en-US" sz="2800" dirty="0"/>
          </a:p>
          <a:p>
            <a:pPr algn="ctr"/>
            <a:r>
              <a:rPr lang="en-US" sz="2800" dirty="0"/>
              <a:t>Internally, we should encourage teamwork and engage the staff</a:t>
            </a:r>
          </a:p>
          <a:p>
            <a:pPr algn="ctr"/>
            <a:endParaRPr lang="en-US" sz="2800" dirty="0"/>
          </a:p>
          <a:p>
            <a:pPr algn="ctr"/>
            <a:r>
              <a:rPr lang="en-US" sz="2800" dirty="0"/>
              <a:t>Our library will not have books</a:t>
            </a:r>
          </a:p>
        </p:txBody>
      </p:sp>
    </p:spTree>
    <p:extLst>
      <p:ext uri="{BB962C8B-B14F-4D97-AF65-F5344CB8AC3E}">
        <p14:creationId xmlns:p14="http://schemas.microsoft.com/office/powerpoint/2010/main" val="2211778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ompeting values framework的圖片搜尋結果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1642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3844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8185" y="656823"/>
            <a:ext cx="62720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Create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873616" y="2869843"/>
            <a:ext cx="1021509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1. New </a:t>
            </a:r>
            <a:r>
              <a:rPr lang="en-US" sz="3600" dirty="0" err="1"/>
              <a:t>Behavioural</a:t>
            </a:r>
            <a:r>
              <a:rPr lang="en-US" sz="3600" dirty="0"/>
              <a:t> Competencies Framework</a:t>
            </a:r>
          </a:p>
          <a:p>
            <a:r>
              <a:rPr lang="en-US" sz="3600" dirty="0"/>
              <a:t>2. New Performance Review System</a:t>
            </a:r>
          </a:p>
          <a:p>
            <a:r>
              <a:rPr lang="en-US" sz="3600" dirty="0"/>
              <a:t>3. Celebrating </a:t>
            </a:r>
            <a:r>
              <a:rPr lang="en-US" sz="3600" dirty="0" smtClean="0"/>
              <a:t>Success </a:t>
            </a:r>
            <a:r>
              <a:rPr lang="en-US" sz="3600" dirty="0"/>
              <a:t>(fast, </a:t>
            </a:r>
            <a:r>
              <a:rPr lang="en-US" sz="3600" dirty="0" smtClean="0"/>
              <a:t>new, </a:t>
            </a:r>
            <a:r>
              <a:rPr lang="en-US" sz="3600" dirty="0"/>
              <a:t>positive)</a:t>
            </a:r>
          </a:p>
          <a:p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673953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8185" y="656823"/>
            <a:ext cx="458487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/>
              <a:t>Collaborate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73616" y="2869843"/>
            <a:ext cx="1076888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1. Library Connect – Internal Wiki for new ideas</a:t>
            </a:r>
          </a:p>
          <a:p>
            <a:r>
              <a:rPr lang="en-US" sz="3600" dirty="0"/>
              <a:t>2. New Disaster Management Group (other libraries)</a:t>
            </a:r>
          </a:p>
          <a:p>
            <a:r>
              <a:rPr lang="en-US" sz="3600" dirty="0"/>
              <a:t>3. Beyond Libraries – New Museum Conservation Project</a:t>
            </a:r>
          </a:p>
          <a:p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67258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8186" y="656823"/>
            <a:ext cx="24727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/>
              <a:t>Control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73616" y="2869843"/>
            <a:ext cx="1120676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1. New Structure – for innovative library roles </a:t>
            </a:r>
          </a:p>
          <a:p>
            <a:r>
              <a:rPr lang="en-US" sz="3600" dirty="0"/>
              <a:t>2. Guidelines – </a:t>
            </a:r>
            <a:r>
              <a:rPr lang="en-US" sz="3600" dirty="0" smtClean="0"/>
              <a:t>set up</a:t>
            </a:r>
            <a:r>
              <a:rPr lang="en-US" sz="3600" dirty="0" smtClean="0"/>
              <a:t> rules and policies </a:t>
            </a:r>
          </a:p>
          <a:p>
            <a:r>
              <a:rPr lang="en-US" sz="3600" dirty="0" smtClean="0"/>
              <a:t>3</a:t>
            </a:r>
            <a:r>
              <a:rPr lang="en-US" sz="3600" dirty="0"/>
              <a:t>. Milestones </a:t>
            </a:r>
            <a:r>
              <a:rPr lang="en-US" sz="3600" dirty="0" smtClean="0">
                <a:sym typeface="Wingdings" panose="05000000000000000000" pitchFamily="2" charset="2"/>
              </a:rPr>
              <a:t></a:t>
            </a:r>
            <a:r>
              <a:rPr lang="en-US" sz="3600" dirty="0" smtClean="0"/>
              <a:t> achieve timeline </a:t>
            </a:r>
            <a:r>
              <a:rPr lang="en-US" sz="3600" dirty="0" smtClean="0">
                <a:sym typeface="Wingdings" panose="05000000000000000000" pitchFamily="2" charset="2"/>
              </a:rPr>
              <a:t> </a:t>
            </a:r>
            <a:r>
              <a:rPr lang="en-US" sz="3600" dirty="0" smtClean="0"/>
              <a:t>celebration</a:t>
            </a:r>
            <a:endParaRPr lang="en-US" sz="3600" dirty="0"/>
          </a:p>
          <a:p>
            <a:endParaRPr lang="en-US" sz="6000" dirty="0"/>
          </a:p>
        </p:txBody>
      </p:sp>
      <p:sp>
        <p:nvSpPr>
          <p:cNvPr id="4" name="TextBox 3"/>
          <p:cNvSpPr txBox="1"/>
          <p:nvPr/>
        </p:nvSpPr>
        <p:spPr>
          <a:xfrm>
            <a:off x="669702" y="1578667"/>
            <a:ext cx="5988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(Do things right)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56092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8186" y="656823"/>
            <a:ext cx="34515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/>
              <a:t>Compete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73616" y="2869843"/>
            <a:ext cx="1120676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1. </a:t>
            </a:r>
            <a:r>
              <a:rPr lang="en-US" sz="3600" dirty="0"/>
              <a:t>Change – </a:t>
            </a:r>
            <a:r>
              <a:rPr lang="en-US" sz="3600" dirty="0" smtClean="0"/>
              <a:t>incremental and ongoing</a:t>
            </a:r>
            <a:endParaRPr lang="en-US" sz="3600" dirty="0"/>
          </a:p>
          <a:p>
            <a:r>
              <a:rPr lang="en-US" sz="3600" dirty="0"/>
              <a:t>2. Identify Best Practice – other libraries in country</a:t>
            </a:r>
          </a:p>
          <a:p>
            <a:r>
              <a:rPr lang="en-US" sz="3600" dirty="0"/>
              <a:t>3. </a:t>
            </a:r>
            <a:r>
              <a:rPr lang="en-US" sz="3600" dirty="0" smtClean="0"/>
              <a:t>Implement </a:t>
            </a:r>
            <a:r>
              <a:rPr lang="en-US" sz="3600" dirty="0"/>
              <a:t>in first six </a:t>
            </a:r>
            <a:r>
              <a:rPr lang="en-US" sz="3600" dirty="0" smtClean="0"/>
              <a:t>months, e.g. </a:t>
            </a:r>
            <a:r>
              <a:rPr lang="en-US" sz="3600" dirty="0"/>
              <a:t>fundraising campaign</a:t>
            </a:r>
          </a:p>
          <a:p>
            <a:endParaRPr lang="en-US" sz="6000" dirty="0"/>
          </a:p>
        </p:txBody>
      </p:sp>
      <p:sp>
        <p:nvSpPr>
          <p:cNvPr id="4" name="TextBox 3"/>
          <p:cNvSpPr txBox="1"/>
          <p:nvPr/>
        </p:nvSpPr>
        <p:spPr>
          <a:xfrm>
            <a:off x="669702" y="1578667"/>
            <a:ext cx="5988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(Do things fast)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03134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8186" y="656823"/>
            <a:ext cx="74053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/>
              <a:t>Resource Implications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73616" y="2869843"/>
            <a:ext cx="1120676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1. </a:t>
            </a:r>
            <a:r>
              <a:rPr lang="en-US" altLang="zh-HK" sz="3600" dirty="0"/>
              <a:t>5% of library budget reserved for staff development</a:t>
            </a:r>
            <a:endParaRPr lang="en-US" sz="3600" dirty="0"/>
          </a:p>
          <a:p>
            <a:r>
              <a:rPr lang="en-US" sz="3600" dirty="0"/>
              <a:t>2. Training courses</a:t>
            </a:r>
          </a:p>
          <a:p>
            <a:r>
              <a:rPr lang="en-US" sz="3600" dirty="0"/>
              <a:t>3. Time</a:t>
            </a:r>
          </a:p>
          <a:p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14317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319</Words>
  <Application>Microsoft Office PowerPoint</Application>
  <PresentationFormat>Widescreen</PresentationFormat>
  <Paragraphs>43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新細明體</vt:lpstr>
      <vt:lpstr>Arial</vt:lpstr>
      <vt:lpstr>Calibri</vt:lpstr>
      <vt:lpstr>Calibri Light</vt:lpstr>
      <vt:lpstr>Trebuchet MS</vt:lpstr>
      <vt:lpstr>Wingdings</vt:lpstr>
      <vt:lpstr>Wingdings 3</vt:lpstr>
      <vt:lpstr>Office Theme</vt:lpstr>
      <vt:lpstr>Facet</vt:lpstr>
      <vt:lpstr>PowerPoint Presentation</vt:lpstr>
      <vt:lpstr>What do we mean by organizational culture?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nbkw07e-gen</dc:creator>
  <cp:lastModifiedBy>nbkw07e-gen</cp:lastModifiedBy>
  <cp:revision>29</cp:revision>
  <dcterms:created xsi:type="dcterms:W3CDTF">2018-04-14T08:08:33Z</dcterms:created>
  <dcterms:modified xsi:type="dcterms:W3CDTF">2018-04-16T06:24:15Z</dcterms:modified>
</cp:coreProperties>
</file>